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8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88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84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87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82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81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8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79.png" ContentType="image/png"/>
  <Override PartName="/ppt/media/image76.png" ContentType="image/png"/>
  <Override PartName="/ppt/media/image75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0.png" ContentType="image/png"/>
  <Override PartName="/ppt/media/image59.png" ContentType="image/png"/>
  <Override PartName="/ppt/media/image57.png" ContentType="image/png"/>
  <Override PartName="/ppt/media/image56.png" ContentType="image/png"/>
  <Override PartName="/ppt/media/image54.jpeg" ContentType="image/jpeg"/>
  <Override PartName="/ppt/media/image86.png" ContentType="image/png"/>
  <Override PartName="/ppt/media/image52.png" ContentType="image/png"/>
  <Override PartName="/ppt/media/image73.png" ContentType="image/png"/>
  <Override PartName="/ppt/media/image49.jpeg" ContentType="image/jpeg"/>
  <Override PartName="/ppt/media/image48.jpeg" ContentType="image/jpeg"/>
  <Override PartName="/ppt/media/image80.png" ContentType="image/png"/>
  <Override PartName="/ppt/media/image46.jpeg" ContentType="image/jpeg"/>
  <Override PartName="/ppt/media/image43.jpeg" ContentType="image/jpeg"/>
  <Override PartName="/ppt/media/image41.jpeg" ContentType="image/jpeg"/>
  <Override PartName="/ppt/media/image78.png" ContentType="image/png"/>
  <Override PartName="/ppt/media/image58.png" ContentType="image/png"/>
  <Override PartName="/ppt/media/image65.png" ContentType="image/png"/>
  <Override PartName="/ppt/media/image39.jpeg" ContentType="image/jpeg"/>
  <Override PartName="/ppt/media/image83.png" ContentType="image/png"/>
  <Override PartName="/ppt/media/image38.jpeg" ContentType="image/jpeg"/>
  <Override PartName="/ppt/media/image36.png" ContentType="image/png"/>
  <Override PartName="/ppt/media/image87.png" ContentType="image/png"/>
  <Override PartName="/ppt/media/image33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5.jpeg" ContentType="image/jpeg"/>
  <Override PartName="/ppt/media/image42.jpeg" ContentType="image/jpeg"/>
  <Override PartName="/ppt/media/image62.png" ContentType="image/png"/>
  <Override PartName="/ppt/media/image28.jpeg" ContentType="image/jpeg"/>
  <Override PartName="/ppt/media/image24.jpeg" ContentType="image/jpeg"/>
  <Override PartName="/ppt/media/image31.png" ContentType="image/png"/>
  <Override PartName="/ppt/media/image37.png" ContentType="image/png"/>
  <Override PartName="/ppt/media/image77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74.png" ContentType="image/png"/>
  <Override PartName="/ppt/media/image53.gif" ContentType="image/gif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66.png" ContentType="image/png"/>
  <Override PartName="/ppt/media/image55.jpeg" ContentType="image/jpeg"/>
  <Override PartName="/ppt/media/image10.png" ContentType="image/png"/>
  <Override PartName="/ppt/media/image40.jpeg" ContentType="image/jpe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26.jpeg" ContentType="image/jpeg"/>
  <Override PartName="/ppt/media/image34.png" ContentType="image/png"/>
  <Override PartName="/ppt/media/image6.png" ContentType="image/png"/>
  <Override PartName="/ppt/media/image27.jpeg" ContentType="image/jpeg"/>
  <Override PartName="/ppt/media/image5.png" ContentType="image/png"/>
  <Override PartName="/ppt/media/image51.jpeg" ContentType="image/jpeg"/>
  <Override PartName="/ppt/media/image18.png" ContentType="image/png"/>
  <Override PartName="/ppt/media/image4.png" ContentType="image/png"/>
  <Override PartName="/ppt/media/image50.jpeg" ContentType="image/jpeg"/>
  <Override PartName="/ppt/media/image7.png" ContentType="image/png"/>
  <Override PartName="/ppt/media/image3.png" ContentType="image/png"/>
  <Override PartName="/ppt/media/image70.png" ContentType="image/png"/>
  <Override PartName="/ppt/media/image2.png" ContentType="image/png"/>
  <Override PartName="/ppt/media/image61.jpeg" ContentType="image/jpeg"/>
  <Override PartName="/ppt/media/image47.jpeg" ContentType="image/jpe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8640" y="4013280"/>
            <a:ext cx="455040" cy="285120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2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3" name="CustomShape 4"/>
          <p:cNvSpPr/>
          <p:nvPr/>
        </p:nvSpPr>
        <p:spPr>
          <a:xfrm>
            <a:off x="6891840" y="0"/>
            <a:ext cx="2267280" cy="686448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205040" y="-8640"/>
            <a:ext cx="1946160" cy="686448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6638040" y="3920040"/>
            <a:ext cx="2511360" cy="293580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7010280" y="-8640"/>
            <a:ext cx="2140560" cy="686448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8295840" y="-8640"/>
            <a:ext cx="855360" cy="686448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8094240" y="-8640"/>
            <a:ext cx="1064520" cy="686448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8068680" y="4893840"/>
            <a:ext cx="1091880" cy="196200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1" name="Line 12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2" name="CustomShape 13"/>
          <p:cNvSpPr/>
          <p:nvPr/>
        </p:nvSpPr>
        <p:spPr>
          <a:xfrm>
            <a:off x="6891840" y="0"/>
            <a:ext cx="2267280" cy="686448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7205040" y="-8640"/>
            <a:ext cx="1946160" cy="686448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6638040" y="3920040"/>
            <a:ext cx="2511360" cy="293580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7010280" y="-8640"/>
            <a:ext cx="2140560" cy="686448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8295840" y="-8640"/>
            <a:ext cx="855360" cy="686448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8094240" y="-8640"/>
            <a:ext cx="1064520" cy="686448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8068680" y="4893840"/>
            <a:ext cx="1091880" cy="196200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-8640" y="-8640"/>
            <a:ext cx="861480" cy="5695920"/>
          </a:xfrm>
          <a:custGeom>
            <a:avLst/>
            <a:gdLst/>
            <a:ahLst/>
            <a:rect l="0" t="0" r="r" b="b"/>
            <a:pathLst>
              <a:path w="863601" h="5698068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21" name="PlaceHolder 2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-8640" y="4013280"/>
            <a:ext cx="455040" cy="285120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8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9" name="CustomShape 4"/>
          <p:cNvSpPr/>
          <p:nvPr/>
        </p:nvSpPr>
        <p:spPr>
          <a:xfrm>
            <a:off x="6891840" y="0"/>
            <a:ext cx="2267280" cy="686448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5"/>
          <p:cNvSpPr/>
          <p:nvPr/>
        </p:nvSpPr>
        <p:spPr>
          <a:xfrm>
            <a:off x="7205040" y="-8640"/>
            <a:ext cx="1946160" cy="686448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6"/>
          <p:cNvSpPr/>
          <p:nvPr/>
        </p:nvSpPr>
        <p:spPr>
          <a:xfrm>
            <a:off x="6638040" y="3920040"/>
            <a:ext cx="2511360" cy="293580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7"/>
          <p:cNvSpPr/>
          <p:nvPr/>
        </p:nvSpPr>
        <p:spPr>
          <a:xfrm>
            <a:off x="7010280" y="-8640"/>
            <a:ext cx="2140560" cy="686448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8"/>
          <p:cNvSpPr/>
          <p:nvPr/>
        </p:nvSpPr>
        <p:spPr>
          <a:xfrm>
            <a:off x="8295840" y="-8640"/>
            <a:ext cx="855360" cy="686448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9"/>
          <p:cNvSpPr/>
          <p:nvPr/>
        </p:nvSpPr>
        <p:spPr>
          <a:xfrm>
            <a:off x="8094240" y="-8640"/>
            <a:ext cx="1064520" cy="686448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0"/>
          <p:cNvSpPr/>
          <p:nvPr/>
        </p:nvSpPr>
        <p:spPr>
          <a:xfrm>
            <a:off x="8068680" y="4893840"/>
            <a:ext cx="1091880" cy="196200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67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-8640" y="4013280"/>
            <a:ext cx="455040" cy="285120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4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5" name="CustomShape 4"/>
          <p:cNvSpPr/>
          <p:nvPr/>
        </p:nvSpPr>
        <p:spPr>
          <a:xfrm>
            <a:off x="6891840" y="0"/>
            <a:ext cx="2267280" cy="686448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7205040" y="-8640"/>
            <a:ext cx="1946160" cy="686448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6638040" y="3920040"/>
            <a:ext cx="2511360" cy="293580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8" name="CustomShape 7"/>
          <p:cNvSpPr/>
          <p:nvPr/>
        </p:nvSpPr>
        <p:spPr>
          <a:xfrm>
            <a:off x="7010280" y="-8640"/>
            <a:ext cx="2140560" cy="686448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9" name="CustomShape 8"/>
          <p:cNvSpPr/>
          <p:nvPr/>
        </p:nvSpPr>
        <p:spPr>
          <a:xfrm>
            <a:off x="8295840" y="-8640"/>
            <a:ext cx="855360" cy="686448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" name="CustomShape 9"/>
          <p:cNvSpPr/>
          <p:nvPr/>
        </p:nvSpPr>
        <p:spPr>
          <a:xfrm>
            <a:off x="8094240" y="-8640"/>
            <a:ext cx="1064520" cy="686448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0"/>
          <p:cNvSpPr/>
          <p:nvPr/>
        </p:nvSpPr>
        <p:spPr>
          <a:xfrm>
            <a:off x="8068680" y="4893840"/>
            <a:ext cx="1091880" cy="196200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113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gif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130760" y="2404440"/>
            <a:ext cx="5824440" cy="16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lang="ru-RU" sz="5400" strike="noStrike">
                <a:solidFill>
                  <a:srgbClr val="0f6fc6"/>
                </a:solidFill>
                <a:latin typeface="Trebuchet MS"/>
                <a:ea typeface="DejaVu Sans"/>
              </a:rPr>
              <a:t>Архитектура компьютеров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1130760" y="4050720"/>
            <a:ext cx="582444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ru-RU" strike="noStrike">
                <a:solidFill>
                  <a:srgbClr val="808080"/>
                </a:solidFill>
                <a:latin typeface="Trebuchet MS"/>
                <a:ea typeface="DejaVu Sans"/>
              </a:rPr>
              <a:t>История в фотографиях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Первая программа</a:t>
            </a:r>
            <a:endParaRPr/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16000" y="677160"/>
            <a:ext cx="8700120" cy="608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1890 г. Первый Табулятор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144000" y="792000"/>
            <a:ext cx="885456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статистический табулятор был построен американцем Германом Холлеритом с целью ускорить обработку результатов переписи населения, которая проводилась в США в 1890 г. 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864000" y="2160000"/>
            <a:ext cx="7270560" cy="466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1890 г. Первый Табулятор</a:t>
            </a:r>
            <a:endParaRPr/>
          </a:p>
        </p:txBody>
      </p:sp>
      <p:sp>
        <p:nvSpPr>
          <p:cNvPr id="182" name="CustomShape 2"/>
          <p:cNvSpPr/>
          <p:nvPr/>
        </p:nvSpPr>
        <p:spPr>
          <a:xfrm>
            <a:off x="144000" y="792000"/>
            <a:ext cx="8854560" cy="188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По аналогии со станком Жаккарда, табулятор Холлерита считывал данные с перфокарт, в которые пробивались специальным дыроколом. Холлерит организовал фирму по производству табуляционных машин TMC (Tabulating Machine Company), продавая их железнодорожным управлениям и правительственным учреждениям (партия табуляторов была также закуплена Российской империей). С годами оно претерпело ряд изменений — слияний и переименований. С 1924 года фирма Холлерита стала называться IBM. </a:t>
            </a:r>
            <a:endParaRPr/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-15840" y="2776320"/>
            <a:ext cx="9142200" cy="409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1936 г. IBM Type 285 табулятор</a:t>
            </a:r>
            <a:endParaRPr/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232000" y="1024920"/>
            <a:ext cx="4503600" cy="550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1940-е IBM 402 табулятор</a:t>
            </a:r>
            <a:endParaRPr/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260000" y="1647000"/>
            <a:ext cx="6334560" cy="504756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144000" y="792000"/>
            <a:ext cx="885456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IBM 402 мог считывать от 80 до 150 карт в минуту в зависимости от опций и печатать данные до 100 линий в минуту. Встроенный принтер, сменная панель управления.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1950-е СССР Т5</a:t>
            </a:r>
            <a:endParaRPr/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22480" y="1016280"/>
            <a:ext cx="8488080" cy="571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2" name="Объект 12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8350560" cy="560340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44000" y="792000"/>
            <a:ext cx="885456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американский программируемый компьютер.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195" name="Объект 12" descr=""/>
          <p:cNvPicPr/>
          <p:nvPr/>
        </p:nvPicPr>
        <p:blipFill>
          <a:blip r:embed="rId1"/>
          <a:stretch/>
        </p:blipFill>
        <p:spPr>
          <a:xfrm>
            <a:off x="1044000" y="2033640"/>
            <a:ext cx="7198560" cy="480492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216000" y="720000"/>
            <a:ext cx="88545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Компьютер оперировал 72 числами, состоящими из 23 десятичных разрядов, делая по 3 операции сложения или вычитания в секунду. Умножение выполнялось в течение 6 секунд, деление — 15,3 секунды, на операции вычисления логарифмов и выполнение тригонометрических функций требовалось больше минуты.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198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3440" cy="606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200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3440" cy="606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~V в. до н.э. Абак</a:t>
            </a:r>
            <a:endParaRPr/>
          </a:p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(Древняя Греция, Рим, Китай)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972000" y="1274400"/>
            <a:ext cx="7199280" cy="480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202" name="Объект 12" descr=""/>
          <p:cNvPicPr/>
          <p:nvPr/>
        </p:nvPicPr>
        <p:blipFill>
          <a:blip r:embed="rId1"/>
          <a:stretch/>
        </p:blipFill>
        <p:spPr>
          <a:xfrm>
            <a:off x="61920" y="904680"/>
            <a:ext cx="9010080" cy="506736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288000" y="5904000"/>
            <a:ext cx="8278200" cy="9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Harry R. Lewis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Gordon McKay professor of computer science, SEAS director of undegraduate studies in computer science, Harvard University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1947 г. Mark II и первый баг 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288000" y="5904000"/>
            <a:ext cx="8278200" cy="9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Причиной некорректной работы Mark II, установленного в US Nave research lab оказалась застрявшая в реле моль.</a:t>
            </a:r>
            <a:endParaRPr/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91840" y="577080"/>
            <a:ext cx="7808400" cy="543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1942 г. Компьютер Атанасова-Берри 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432000" y="648000"/>
            <a:ext cx="8494560" cy="19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Первое цифровое вычислительное устройство, а также первая вычислительная машина без движущихся частей. В ABC впервые появились некоторые элементы, близкие современным компьютерам, такие как двоичная арифметика и триггеры, но существенным различием была особая специализация машины и неспособность к изменяемости вычислений из-за отсутствия хранимой в памяти компьютерной программы.</a:t>
            </a: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2772000" y="2382480"/>
            <a:ext cx="4030560" cy="447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600" strike="noStrike">
                <a:solidFill>
                  <a:srgbClr val="0f6fc6"/>
                </a:solidFill>
                <a:latin typeface="Trebuchet MS"/>
                <a:ea typeface="DejaVu Sans"/>
              </a:rPr>
              <a:t>1942 г. Машина шифрования Lorenz SZ  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432000" y="648000"/>
            <a:ext cx="8494560" cy="19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Немецкая шифровальная машина, использовавшаяся во время Второй мировой войны для передачи информации по телетайпу.</a:t>
            </a:r>
            <a:endParaRPr/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783720" y="1440000"/>
            <a:ext cx="7062840" cy="529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Colossius 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432000" y="648000"/>
            <a:ext cx="8494560" cy="19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Cекретный британский компьютер для расшифровки перехваченных немецких радиосообщений, зашифрованных с помощью системы Lorenz SZ.</a:t>
            </a:r>
            <a:endParaRPr/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92000" y="1543320"/>
            <a:ext cx="7486560" cy="499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Colossius </a:t>
            </a:r>
            <a:endParaRPr/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08000" y="2071800"/>
            <a:ext cx="8823960" cy="339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Архитектура Фон Неймана</a:t>
            </a:r>
            <a:endParaRPr/>
          </a:p>
        </p:txBody>
      </p:sp>
      <p:pic>
        <p:nvPicPr>
          <p:cNvPr id="219" name="Объект 3" descr=""/>
          <p:cNvPicPr/>
          <p:nvPr/>
        </p:nvPicPr>
        <p:blipFill>
          <a:blip r:embed="rId1"/>
          <a:stretch/>
        </p:blipFill>
        <p:spPr>
          <a:xfrm>
            <a:off x="525240" y="830880"/>
            <a:ext cx="8083440" cy="579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ENIAC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432000" y="504000"/>
            <a:ext cx="8494560" cy="19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Электронный числовой интегратор и вычислитель — англ. ENIAC, сокр. от Electronic Numerical Integrator and Computer) — первый электронный цифровой вычислитель общего назначения, который можно было перепрограммировать для решения широкого спектра задач.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Основной машинный цикл составлял 200 микросекунд (20 циклов 100 кГц в цикле), или 5000 циклов в секунду для операций с 10-значными цифрами. В одном из этих циклов ENIAC мог записать число в регистр, прочитать номер из регистра или добавить / вычесть два числа.</a:t>
            </a:r>
            <a:endParaRPr/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728000" y="2815920"/>
            <a:ext cx="5470560" cy="395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ENIAC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432000" y="504000"/>
            <a:ext cx="8494560" cy="19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Ввод программы на ENIAC</a:t>
            </a:r>
            <a:endParaRPr/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012680" y="1152000"/>
            <a:ext cx="6977880" cy="565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EDVAC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432000" y="504000"/>
            <a:ext cx="3598560" cy="29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EDVAC (Electronic Discrete Variable Automatic Computer) — одна из первых электронных вычислительных машин. В отличие от своего предшественника ЭНИАКа, это был компьютер на двоичной, а не десятичной основе.</a:t>
            </a:r>
            <a:endParaRPr/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4248000" y="608400"/>
            <a:ext cx="4690080" cy="608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XVII в. Логарифмическая линейка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88000" y="792000"/>
            <a:ext cx="8422560" cy="93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начале XVII в. английский астроном Эдмунд Гюнтер предложил нанести на линейку логарифмическую шкалу и считать умножение и деление чисел через сложение и вычитание их логарифмов.</a:t>
            </a:r>
            <a:endParaRPr/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2952000"/>
            <a:ext cx="9142200" cy="263844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88600" y="2075760"/>
            <a:ext cx="2561400" cy="37080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4678200" y="2016000"/>
            <a:ext cx="2232360" cy="64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1949 г. Electronic Delay Storage Automatic Computer</a:t>
            </a:r>
            <a:endParaRPr/>
          </a:p>
        </p:txBody>
      </p:sp>
      <p:pic>
        <p:nvPicPr>
          <p:cNvPr id="230" name="Объект 3" descr=""/>
          <p:cNvPicPr/>
          <p:nvPr/>
        </p:nvPicPr>
        <p:blipFill>
          <a:blip r:embed="rId1"/>
          <a:stretch/>
        </p:blipFill>
        <p:spPr>
          <a:xfrm>
            <a:off x="4495680" y="1452600"/>
            <a:ext cx="4358880" cy="531396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432000" y="1296000"/>
            <a:ext cx="3958560" cy="31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в мире действующий и практически используемый компьютер с хранимой в памяти программой[2]. Архитектура компьютера наследовала архитектуру Фон Неймана.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Доступны следующие инструкции: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сложить, вычесть, умножение и сложение,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AND-and-add (называемый «Collate»), сдвиг влево,      арифметический сдвиг вправо,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регистр нагрузочного множителя, хранить (и, возможно, очищать) аккумулятор,  условное Goto,   чтение ленты ввода, печатать символ, заряд аккумулятора, нет-операций, стоп.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3" name="Объект 3" descr=""/>
          <p:cNvPicPr/>
          <p:nvPr/>
        </p:nvPicPr>
        <p:blipFill>
          <a:blip r:embed="rId1"/>
          <a:stretch/>
        </p:blipFill>
        <p:spPr>
          <a:xfrm>
            <a:off x="609480" y="617760"/>
            <a:ext cx="7656840" cy="61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5" name="Объект 3" descr=""/>
          <p:cNvPicPr/>
          <p:nvPr/>
        </p:nvPicPr>
        <p:blipFill>
          <a:blip r:embed="rId1"/>
          <a:stretch/>
        </p:blipFill>
        <p:spPr>
          <a:xfrm>
            <a:off x="2254680" y="617760"/>
            <a:ext cx="4366800" cy="61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7" name="Объект 3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3440" cy="606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1953 г. IBM 701</a:t>
            </a:r>
            <a:endParaRPr/>
          </a:p>
        </p:txBody>
      </p:sp>
      <p:pic>
        <p:nvPicPr>
          <p:cNvPr id="239" name="Объект 3" descr=""/>
          <p:cNvPicPr/>
          <p:nvPr/>
        </p:nvPicPr>
        <p:blipFill>
          <a:blip r:embed="rId1"/>
          <a:stretch/>
        </p:blipFill>
        <p:spPr>
          <a:xfrm>
            <a:off x="4164480" y="576000"/>
            <a:ext cx="4546080" cy="606204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144000" y="792000"/>
            <a:ext cx="3958560" cy="31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Серия 700 использовала электронные лампы, а серия 7000 была транзисторной. Все машины (как и большинство других компьютеров того времени), использовали память на магнитных сердечниках, за исключением моделей 701 и 702.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серии 700 использовалась ламповая логика, которую в серии 7000 заменили транзисторами. 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704</a:t>
            </a:r>
            <a:endParaRPr/>
          </a:p>
        </p:txBody>
      </p:sp>
      <p:pic>
        <p:nvPicPr>
          <p:cNvPr id="242" name="Объект 3" descr=""/>
          <p:cNvPicPr/>
          <p:nvPr/>
        </p:nvPicPr>
        <p:blipFill>
          <a:blip r:embed="rId1"/>
          <a:stretch/>
        </p:blipFill>
        <p:spPr>
          <a:xfrm>
            <a:off x="741240" y="695160"/>
            <a:ext cx="7651440" cy="606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704 Ламповый логический модуль</a:t>
            </a:r>
            <a:endParaRPr/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720000" y="936000"/>
            <a:ext cx="7774560" cy="583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7000 Транзисторная карта</a:t>
            </a:r>
            <a:endParaRPr/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04000" y="1147320"/>
            <a:ext cx="8334720" cy="554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32840" y="0"/>
            <a:ext cx="7945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1956 г. Изобретение транзистора </a:t>
            </a:r>
            <a:endParaRPr/>
          </a:p>
        </p:txBody>
      </p:sp>
      <p:pic>
        <p:nvPicPr>
          <p:cNvPr id="248" name="Объект 3" descr=""/>
          <p:cNvPicPr/>
          <p:nvPr/>
        </p:nvPicPr>
        <p:blipFill>
          <a:blip r:embed="rId1"/>
          <a:stretch/>
        </p:blipFill>
        <p:spPr>
          <a:xfrm>
            <a:off x="974880" y="1542240"/>
            <a:ext cx="7195680" cy="525564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261720" y="574200"/>
            <a:ext cx="8484840" cy="15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1956 году за изобретение биполярного транзистора Уильям Шокли, Джон Бардин и Уолтер Браттейн получили Нобелевскую премию по физике.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радиоэлектронный компонент из полупроводникового материала, обычно с тремя выводами[1], способный от небольшого входного сигнала управлять значительным током в выходной цепи, что позволяет его использовать для усиления, генерирования, коммутации и преобразования электрических сигналов. 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32840" y="0"/>
            <a:ext cx="7945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51" name="CustomShape 2"/>
          <p:cNvSpPr/>
          <p:nvPr/>
        </p:nvSpPr>
        <p:spPr>
          <a:xfrm>
            <a:off x="1224000" y="4104000"/>
            <a:ext cx="698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3456000" y="3240000"/>
            <a:ext cx="2808000" cy="86400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"/>
          <p:cNvSpPr/>
          <p:nvPr/>
        </p:nvSpPr>
        <p:spPr>
          <a:xfrm>
            <a:off x="3456000" y="4032000"/>
            <a:ext cx="2808000" cy="72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5"/>
          <p:cNvSpPr/>
          <p:nvPr/>
        </p:nvSpPr>
        <p:spPr>
          <a:xfrm>
            <a:off x="2376000" y="4104000"/>
            <a:ext cx="1080000" cy="57600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6"/>
          <p:cNvSpPr/>
          <p:nvPr/>
        </p:nvSpPr>
        <p:spPr>
          <a:xfrm>
            <a:off x="6264000" y="4104000"/>
            <a:ext cx="1080000" cy="57600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TextShape 7"/>
          <p:cNvSpPr txBox="1"/>
          <p:nvPr/>
        </p:nvSpPr>
        <p:spPr>
          <a:xfrm>
            <a:off x="360000" y="339768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Подложка</a:t>
            </a:r>
            <a:endParaRPr/>
          </a:p>
        </p:txBody>
      </p:sp>
      <p:sp>
        <p:nvSpPr>
          <p:cNvPr id="257" name="Line 8"/>
          <p:cNvSpPr/>
          <p:nvPr/>
        </p:nvSpPr>
        <p:spPr>
          <a:xfrm>
            <a:off x="1080000" y="3672000"/>
            <a:ext cx="576000" cy="79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58" name="TextShape 9"/>
          <p:cNvSpPr txBox="1"/>
          <p:nvPr/>
        </p:nvSpPr>
        <p:spPr>
          <a:xfrm>
            <a:off x="864000" y="2448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Источник</a:t>
            </a:r>
            <a:endParaRPr/>
          </a:p>
        </p:txBody>
      </p:sp>
      <p:sp>
        <p:nvSpPr>
          <p:cNvPr id="259" name="Line 10"/>
          <p:cNvSpPr/>
          <p:nvPr/>
        </p:nvSpPr>
        <p:spPr>
          <a:xfrm>
            <a:off x="1872000" y="2794320"/>
            <a:ext cx="792000" cy="1525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60" name="Line 11"/>
          <p:cNvSpPr/>
          <p:nvPr/>
        </p:nvSpPr>
        <p:spPr>
          <a:xfrm flipH="1">
            <a:off x="6624000" y="3096000"/>
            <a:ext cx="504000" cy="130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61" name="TextShape 12"/>
          <p:cNvSpPr txBox="1"/>
          <p:nvPr/>
        </p:nvSpPr>
        <p:spPr>
          <a:xfrm>
            <a:off x="6984000" y="2736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Сток</a:t>
            </a:r>
            <a:endParaRPr/>
          </a:p>
        </p:txBody>
      </p:sp>
      <p:sp>
        <p:nvSpPr>
          <p:cNvPr id="262" name="Line 13"/>
          <p:cNvSpPr/>
          <p:nvPr/>
        </p:nvSpPr>
        <p:spPr>
          <a:xfrm flipH="1">
            <a:off x="5976000" y="2722320"/>
            <a:ext cx="504000" cy="130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63" name="TextShape 14"/>
          <p:cNvSpPr txBox="1"/>
          <p:nvPr/>
        </p:nvSpPr>
        <p:spPr>
          <a:xfrm>
            <a:off x="6480000" y="2097720"/>
            <a:ext cx="144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Изолятор затвора</a:t>
            </a:r>
            <a:endParaRPr/>
          </a:p>
        </p:txBody>
      </p:sp>
      <p:sp>
        <p:nvSpPr>
          <p:cNvPr id="264" name="Line 15"/>
          <p:cNvSpPr/>
          <p:nvPr/>
        </p:nvSpPr>
        <p:spPr>
          <a:xfrm flipH="1">
            <a:off x="4608000" y="2160000"/>
            <a:ext cx="504000" cy="130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65" name="TextShape 16"/>
          <p:cNvSpPr txBox="1"/>
          <p:nvPr/>
        </p:nvSpPr>
        <p:spPr>
          <a:xfrm>
            <a:off x="4608000" y="1800000"/>
            <a:ext cx="144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Затвор</a:t>
            </a:r>
            <a:endParaRPr/>
          </a:p>
        </p:txBody>
      </p:sp>
      <p:sp>
        <p:nvSpPr>
          <p:cNvPr id="266" name="Line 17"/>
          <p:cNvSpPr/>
          <p:nvPr/>
        </p:nvSpPr>
        <p:spPr>
          <a:xfrm flipH="1">
            <a:off x="4608360" y="2160000"/>
            <a:ext cx="504000" cy="130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1646 г. Суммирующая машина Паскаля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360000" y="1008000"/>
            <a:ext cx="84225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«Паскалина» позволяла проводить операции сложения и вычитание с положительными числами от 0 до 9 999 999. Умножение проводилось через сложение. Сложность и высокая стоимость машины в сочетании с небольшими вычислительными возможностями препятствовали широкому распространению машины.</a:t>
            </a:r>
            <a:endParaRPr/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25920" y="2730600"/>
            <a:ext cx="7424640" cy="40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32840" y="0"/>
            <a:ext cx="7945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1224000" y="4104000"/>
            <a:ext cx="698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"/>
          <p:cNvSpPr/>
          <p:nvPr/>
        </p:nvSpPr>
        <p:spPr>
          <a:xfrm>
            <a:off x="3456000" y="3240000"/>
            <a:ext cx="2808000" cy="86400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"/>
          <p:cNvSpPr/>
          <p:nvPr/>
        </p:nvSpPr>
        <p:spPr>
          <a:xfrm>
            <a:off x="3456000" y="4032000"/>
            <a:ext cx="2808000" cy="72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"/>
          <p:cNvSpPr/>
          <p:nvPr/>
        </p:nvSpPr>
        <p:spPr>
          <a:xfrm>
            <a:off x="2376000" y="4104000"/>
            <a:ext cx="1080000" cy="57600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6"/>
          <p:cNvSpPr/>
          <p:nvPr/>
        </p:nvSpPr>
        <p:spPr>
          <a:xfrm>
            <a:off x="6264000" y="4104000"/>
            <a:ext cx="1080000" cy="57600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TextShape 7"/>
          <p:cNvSpPr txBox="1"/>
          <p:nvPr/>
        </p:nvSpPr>
        <p:spPr>
          <a:xfrm>
            <a:off x="2736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-</a:t>
            </a:r>
            <a:endParaRPr/>
          </a:p>
        </p:txBody>
      </p:sp>
      <p:sp>
        <p:nvSpPr>
          <p:cNvPr id="274" name="TextShape 8"/>
          <p:cNvSpPr txBox="1"/>
          <p:nvPr/>
        </p:nvSpPr>
        <p:spPr>
          <a:xfrm>
            <a:off x="6624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+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32840" y="0"/>
            <a:ext cx="7945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1224000" y="4104000"/>
            <a:ext cx="698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3456000" y="3240000"/>
            <a:ext cx="2808000" cy="86400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4"/>
          <p:cNvSpPr/>
          <p:nvPr/>
        </p:nvSpPr>
        <p:spPr>
          <a:xfrm>
            <a:off x="3456000" y="4032000"/>
            <a:ext cx="2808000" cy="72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"/>
          <p:cNvSpPr/>
          <p:nvPr/>
        </p:nvSpPr>
        <p:spPr>
          <a:xfrm>
            <a:off x="2376000" y="4104000"/>
            <a:ext cx="1080000" cy="57600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6"/>
          <p:cNvSpPr/>
          <p:nvPr/>
        </p:nvSpPr>
        <p:spPr>
          <a:xfrm>
            <a:off x="6264000" y="4104000"/>
            <a:ext cx="1080000" cy="57600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TextShape 7"/>
          <p:cNvSpPr txBox="1"/>
          <p:nvPr/>
        </p:nvSpPr>
        <p:spPr>
          <a:xfrm>
            <a:off x="2736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-</a:t>
            </a:r>
            <a:endParaRPr/>
          </a:p>
        </p:txBody>
      </p:sp>
      <p:sp>
        <p:nvSpPr>
          <p:cNvPr id="282" name="TextShape 8"/>
          <p:cNvSpPr txBox="1"/>
          <p:nvPr/>
        </p:nvSpPr>
        <p:spPr>
          <a:xfrm>
            <a:off x="6624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+</a:t>
            </a:r>
            <a:endParaRPr/>
          </a:p>
        </p:txBody>
      </p:sp>
      <p:sp>
        <p:nvSpPr>
          <p:cNvPr id="283" name="TextShape 9"/>
          <p:cNvSpPr txBox="1"/>
          <p:nvPr/>
        </p:nvSpPr>
        <p:spPr>
          <a:xfrm>
            <a:off x="4608000" y="345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+</a:t>
            </a: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132840" y="0"/>
            <a:ext cx="7945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85" name="CustomShape 2"/>
          <p:cNvSpPr/>
          <p:nvPr/>
        </p:nvSpPr>
        <p:spPr>
          <a:xfrm>
            <a:off x="1224000" y="4104000"/>
            <a:ext cx="698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3456000" y="3240000"/>
            <a:ext cx="2808000" cy="86400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4"/>
          <p:cNvSpPr/>
          <p:nvPr/>
        </p:nvSpPr>
        <p:spPr>
          <a:xfrm>
            <a:off x="3456000" y="4032000"/>
            <a:ext cx="2808000" cy="72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"/>
          <p:cNvSpPr/>
          <p:nvPr/>
        </p:nvSpPr>
        <p:spPr>
          <a:xfrm>
            <a:off x="2376000" y="4104000"/>
            <a:ext cx="1080000" cy="57600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"/>
          <p:cNvSpPr/>
          <p:nvPr/>
        </p:nvSpPr>
        <p:spPr>
          <a:xfrm>
            <a:off x="6264000" y="4104000"/>
            <a:ext cx="1080000" cy="57600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TextShape 7"/>
          <p:cNvSpPr txBox="1"/>
          <p:nvPr/>
        </p:nvSpPr>
        <p:spPr>
          <a:xfrm>
            <a:off x="2736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-</a:t>
            </a:r>
            <a:endParaRPr/>
          </a:p>
        </p:txBody>
      </p:sp>
      <p:sp>
        <p:nvSpPr>
          <p:cNvPr id="291" name="TextShape 8"/>
          <p:cNvSpPr txBox="1"/>
          <p:nvPr/>
        </p:nvSpPr>
        <p:spPr>
          <a:xfrm>
            <a:off x="6624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+</a:t>
            </a:r>
            <a:endParaRPr/>
          </a:p>
        </p:txBody>
      </p:sp>
      <p:sp>
        <p:nvSpPr>
          <p:cNvPr id="292" name="TextShape 9"/>
          <p:cNvSpPr txBox="1"/>
          <p:nvPr/>
        </p:nvSpPr>
        <p:spPr>
          <a:xfrm>
            <a:off x="4608000" y="345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+</a:t>
            </a:r>
            <a:endParaRPr/>
          </a:p>
        </p:txBody>
      </p:sp>
      <p:sp>
        <p:nvSpPr>
          <p:cNvPr id="293" name="CustomShape 10"/>
          <p:cNvSpPr/>
          <p:nvPr/>
        </p:nvSpPr>
        <p:spPr>
          <a:xfrm rot="10800000">
            <a:off x="6336000" y="4392000"/>
            <a:ext cx="2880000" cy="288000"/>
          </a:xfrm>
          <a:prstGeom prst="triangle">
            <a:avLst>
              <a:gd name="adj" fmla="val 21532"/>
            </a:avLst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Line 11"/>
          <p:cNvSpPr/>
          <p:nvPr/>
        </p:nvSpPr>
        <p:spPr>
          <a:xfrm flipH="1" flipV="1">
            <a:off x="4392000" y="4189680"/>
            <a:ext cx="648000" cy="1498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95" name="TextShape 12"/>
          <p:cNvSpPr txBox="1"/>
          <p:nvPr/>
        </p:nvSpPr>
        <p:spPr>
          <a:xfrm>
            <a:off x="3996000" y="5688000"/>
            <a:ext cx="223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«Зажатый канал»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132840" y="0"/>
            <a:ext cx="7945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1224000" y="4104000"/>
            <a:ext cx="698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"/>
          <p:cNvSpPr/>
          <p:nvPr/>
        </p:nvSpPr>
        <p:spPr>
          <a:xfrm>
            <a:off x="3456000" y="3240000"/>
            <a:ext cx="2808000" cy="86400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4"/>
          <p:cNvSpPr/>
          <p:nvPr/>
        </p:nvSpPr>
        <p:spPr>
          <a:xfrm>
            <a:off x="3456000" y="4032000"/>
            <a:ext cx="2808000" cy="72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5"/>
          <p:cNvSpPr/>
          <p:nvPr/>
        </p:nvSpPr>
        <p:spPr>
          <a:xfrm>
            <a:off x="2376000" y="4104000"/>
            <a:ext cx="1080000" cy="57600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6"/>
          <p:cNvSpPr/>
          <p:nvPr/>
        </p:nvSpPr>
        <p:spPr>
          <a:xfrm>
            <a:off x="6264000" y="4104000"/>
            <a:ext cx="1080000" cy="57600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TextShape 7"/>
          <p:cNvSpPr txBox="1"/>
          <p:nvPr/>
        </p:nvSpPr>
        <p:spPr>
          <a:xfrm>
            <a:off x="2736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-</a:t>
            </a:r>
            <a:endParaRPr/>
          </a:p>
        </p:txBody>
      </p:sp>
      <p:sp>
        <p:nvSpPr>
          <p:cNvPr id="303" name="TextShape 8"/>
          <p:cNvSpPr txBox="1"/>
          <p:nvPr/>
        </p:nvSpPr>
        <p:spPr>
          <a:xfrm>
            <a:off x="6624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+</a:t>
            </a:r>
            <a:endParaRPr/>
          </a:p>
        </p:txBody>
      </p:sp>
      <p:sp>
        <p:nvSpPr>
          <p:cNvPr id="304" name="TextShape 9"/>
          <p:cNvSpPr txBox="1"/>
          <p:nvPr/>
        </p:nvSpPr>
        <p:spPr>
          <a:xfrm>
            <a:off x="4608000" y="345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+</a:t>
            </a:r>
            <a:endParaRPr/>
          </a:p>
        </p:txBody>
      </p:sp>
      <p:sp>
        <p:nvSpPr>
          <p:cNvPr id="305" name="TextShape 10"/>
          <p:cNvSpPr txBox="1"/>
          <p:nvPr/>
        </p:nvSpPr>
        <p:spPr>
          <a:xfrm>
            <a:off x="3996000" y="5688000"/>
            <a:ext cx="223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«Полный канал»</a:t>
            </a:r>
            <a:endParaRPr/>
          </a:p>
        </p:txBody>
      </p:sp>
      <p:sp>
        <p:nvSpPr>
          <p:cNvPr id="306" name="CustomShape 11"/>
          <p:cNvSpPr/>
          <p:nvPr/>
        </p:nvSpPr>
        <p:spPr>
          <a:xfrm>
            <a:off x="3456000" y="4104000"/>
            <a:ext cx="2808000" cy="28800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12"/>
          <p:cNvSpPr/>
          <p:nvPr/>
        </p:nvSpPr>
        <p:spPr>
          <a:xfrm flipH="1" flipV="1">
            <a:off x="4392000" y="4189680"/>
            <a:ext cx="648000" cy="1498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32840" y="0"/>
            <a:ext cx="7945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1224000" y="4104000"/>
            <a:ext cx="698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3"/>
          <p:cNvSpPr/>
          <p:nvPr/>
        </p:nvSpPr>
        <p:spPr>
          <a:xfrm>
            <a:off x="3456000" y="3240000"/>
            <a:ext cx="2808000" cy="86400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4"/>
          <p:cNvSpPr/>
          <p:nvPr/>
        </p:nvSpPr>
        <p:spPr>
          <a:xfrm>
            <a:off x="3456000" y="4032000"/>
            <a:ext cx="2808000" cy="72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5"/>
          <p:cNvSpPr/>
          <p:nvPr/>
        </p:nvSpPr>
        <p:spPr>
          <a:xfrm>
            <a:off x="2376000" y="4104000"/>
            <a:ext cx="1080000" cy="57600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6"/>
          <p:cNvSpPr/>
          <p:nvPr/>
        </p:nvSpPr>
        <p:spPr>
          <a:xfrm>
            <a:off x="6264000" y="4104000"/>
            <a:ext cx="1080000" cy="57600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TextShape 7"/>
          <p:cNvSpPr txBox="1"/>
          <p:nvPr/>
        </p:nvSpPr>
        <p:spPr>
          <a:xfrm>
            <a:off x="2736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-</a:t>
            </a:r>
            <a:endParaRPr/>
          </a:p>
        </p:txBody>
      </p:sp>
      <p:sp>
        <p:nvSpPr>
          <p:cNvPr id="315" name="TextShape 8"/>
          <p:cNvSpPr txBox="1"/>
          <p:nvPr/>
        </p:nvSpPr>
        <p:spPr>
          <a:xfrm>
            <a:off x="6624000" y="417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+</a:t>
            </a:r>
            <a:endParaRPr/>
          </a:p>
        </p:txBody>
      </p:sp>
      <p:sp>
        <p:nvSpPr>
          <p:cNvPr id="316" name="TextShape 9"/>
          <p:cNvSpPr txBox="1"/>
          <p:nvPr/>
        </p:nvSpPr>
        <p:spPr>
          <a:xfrm>
            <a:off x="4608000" y="3456000"/>
            <a:ext cx="576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400">
                <a:latin typeface="Arial"/>
              </a:rPr>
              <a:t>+</a:t>
            </a:r>
            <a:endParaRPr/>
          </a:p>
        </p:txBody>
      </p:sp>
      <p:sp>
        <p:nvSpPr>
          <p:cNvPr id="317" name="TextShape 10"/>
          <p:cNvSpPr txBox="1"/>
          <p:nvPr/>
        </p:nvSpPr>
        <p:spPr>
          <a:xfrm>
            <a:off x="2304000" y="5229720"/>
            <a:ext cx="223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«Дырки»</a:t>
            </a:r>
            <a:endParaRPr/>
          </a:p>
        </p:txBody>
      </p:sp>
      <p:sp>
        <p:nvSpPr>
          <p:cNvPr id="318" name="CustomShape 11"/>
          <p:cNvSpPr/>
          <p:nvPr/>
        </p:nvSpPr>
        <p:spPr>
          <a:xfrm>
            <a:off x="3456000" y="4104000"/>
            <a:ext cx="2808000" cy="28800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12"/>
          <p:cNvSpPr/>
          <p:nvPr/>
        </p:nvSpPr>
        <p:spPr>
          <a:xfrm>
            <a:off x="3456000" y="5112000"/>
            <a:ext cx="273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320" name="TextShape 13"/>
          <p:cNvSpPr txBox="1"/>
          <p:nvPr/>
        </p:nvSpPr>
        <p:spPr>
          <a:xfrm>
            <a:off x="6192000" y="4968000"/>
            <a:ext cx="223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Электроны</a:t>
            </a:r>
            <a:endParaRPr/>
          </a:p>
        </p:txBody>
      </p:sp>
      <p:sp>
        <p:nvSpPr>
          <p:cNvPr id="321" name="Line 14"/>
          <p:cNvSpPr/>
          <p:nvPr/>
        </p:nvSpPr>
        <p:spPr>
          <a:xfrm flipH="1">
            <a:off x="3456000" y="5400000"/>
            <a:ext cx="266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PDP-1, 1961г.</a:t>
            </a:r>
            <a:endParaRPr/>
          </a:p>
        </p:txBody>
      </p:sp>
      <p:pic>
        <p:nvPicPr>
          <p:cNvPr id="323" name="Объект 3" descr=""/>
          <p:cNvPicPr/>
          <p:nvPr/>
        </p:nvPicPr>
        <p:blipFill>
          <a:blip r:embed="rId1"/>
          <a:stretch/>
        </p:blipFill>
        <p:spPr>
          <a:xfrm>
            <a:off x="1800000" y="2664000"/>
            <a:ext cx="5449320" cy="408636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307800" y="686880"/>
            <a:ext cx="8484840" cy="15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Programmed Data Processor название серий мини-компьютеров, разработанных Digital Equipment Corporation. PDP-1 имел 18-битное машинное слово и 4 килослова основной памяти (эквивалентно 9 КБ) с возможностью расширения до 64 килослов (144 КБ). Цикл перемагничивания памяти на ферритовых элементах занимал 5 микросекунд (примерно соответствует тактовой частоте 200 КГц); соответственно большинство арифметических операций занимали 10 микросекунд (100 000 операций в секунду) 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1963г. CDC 6600</a:t>
            </a:r>
            <a:endParaRPr/>
          </a:p>
        </p:txBody>
      </p:sp>
      <p:pic>
        <p:nvPicPr>
          <p:cNvPr id="326" name="Объект 3" descr=""/>
          <p:cNvPicPr/>
          <p:nvPr/>
        </p:nvPicPr>
        <p:blipFill>
          <a:blip r:embed="rId1"/>
          <a:stretch/>
        </p:blipFill>
        <p:spPr>
          <a:xfrm>
            <a:off x="1368000" y="2016360"/>
            <a:ext cx="6478560" cy="485820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297720" y="648000"/>
            <a:ext cx="8484840" cy="15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в мире суперкомпьютер разработанный и созданный американской компанией Control Data Corporation в 1963 году под руководством талантливого инженера-электронщика Сеймура Крэя, названного впоследствии «отцом суперкомпьютеров».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1963 г. CDC 6600</a:t>
            </a:r>
            <a:endParaRPr/>
          </a:p>
        </p:txBody>
      </p:sp>
      <p:pic>
        <p:nvPicPr>
          <p:cNvPr id="329" name="Объект 3" descr=""/>
          <p:cNvPicPr/>
          <p:nvPr/>
        </p:nvPicPr>
        <p:blipFill>
          <a:blip r:embed="rId1"/>
          <a:stretch/>
        </p:blipFill>
        <p:spPr>
          <a:xfrm>
            <a:off x="212760" y="695160"/>
            <a:ext cx="8708400" cy="606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1950-1970 гг. Ферромагнитный модуль памяти</a:t>
            </a:r>
            <a:endParaRPr/>
          </a:p>
        </p:txBody>
      </p:sp>
      <p:pic>
        <p:nvPicPr>
          <p:cNvPr id="331" name="Объект 3" descr=""/>
          <p:cNvPicPr/>
          <p:nvPr/>
        </p:nvPicPr>
        <p:blipFill>
          <a:blip r:embed="rId1"/>
          <a:stretch/>
        </p:blipFill>
        <p:spPr>
          <a:xfrm>
            <a:off x="1944000" y="1305360"/>
            <a:ext cx="4954320" cy="474120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>
            <a:off x="369720" y="61182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Матрица ферритовой памяти суперкомпьютера CDC 6600 (1964). Размер 10,8 × 10,8 см, ёмкость 4096 бит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1964 г. IBM System/360</a:t>
            </a:r>
            <a:endParaRPr/>
          </a:p>
        </p:txBody>
      </p:sp>
      <p:pic>
        <p:nvPicPr>
          <p:cNvPr id="334" name="Объект 3" descr=""/>
          <p:cNvPicPr/>
          <p:nvPr/>
        </p:nvPicPr>
        <p:blipFill>
          <a:blip r:embed="rId1"/>
          <a:stretch/>
        </p:blipFill>
        <p:spPr>
          <a:xfrm>
            <a:off x="637920" y="1828080"/>
            <a:ext cx="7352640" cy="490104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216000" y="7902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Семейство компьютеров класса мейнфреймов, которое было анонсировано 7 апреля 1964 года. Это был первый ряд компьютеров, в котором проводилось чёткое различие между архитектурой и реализацией.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1673 г. Арифмометр Лейбница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360000" y="828000"/>
            <a:ext cx="8422560" cy="16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Идея создания машины у немецкого математика Лейбница появилась после знакомства с голландским математиком и астрономом Гюйгенсом. По сравнению с «Паскалиной» в арифмометр была добавлена рукоятка и цилиндры, позволяющие ускорить повторяющиеся операции сложения, через которые выполнялось умножение и деление. Один из экземпляров был подарен Петру Первому.</a:t>
            </a:r>
            <a:endParaRPr/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701360" y="2556000"/>
            <a:ext cx="5713200" cy="418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1964 г. IBM System/360</a:t>
            </a:r>
            <a:endParaRPr/>
          </a:p>
        </p:txBody>
      </p:sp>
      <p:sp>
        <p:nvSpPr>
          <p:cNvPr id="337" name="CustomShape 2"/>
          <p:cNvSpPr/>
          <p:nvPr/>
        </p:nvSpPr>
        <p:spPr>
          <a:xfrm>
            <a:off x="216000" y="6462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отличие от предыдущих серий, IBM создала линейку компьютеров, от малых к большим, от низкой к высокой производительности, все модели которой использовали один и тот же набор команд (с двумя исключениями из правила — для специфичных рынков). Эта особенность позволяла заказчику использовать недорогую модель, после чего обновиться до более крупной системы, с ростом компании — без необходимости переписывать программное обеспечение. </a:t>
            </a:r>
            <a:endParaRPr/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2052000" y="2700000"/>
            <a:ext cx="5470560" cy="405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1958 г. Интегральная схема</a:t>
            </a:r>
            <a:endParaRPr/>
          </a:p>
        </p:txBody>
      </p:sp>
      <p:pic>
        <p:nvPicPr>
          <p:cNvPr id="340" name="Объект 3" descr=""/>
          <p:cNvPicPr/>
          <p:nvPr/>
        </p:nvPicPr>
        <p:blipFill>
          <a:blip r:embed="rId1"/>
          <a:stretch/>
        </p:blipFill>
        <p:spPr>
          <a:xfrm>
            <a:off x="95400" y="723240"/>
            <a:ext cx="8943480" cy="600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Современная интегральная схема</a:t>
            </a:r>
            <a:endParaRPr/>
          </a:p>
        </p:txBody>
      </p:sp>
      <p:pic>
        <p:nvPicPr>
          <p:cNvPr id="342" name="Объект 3" descr=""/>
          <p:cNvPicPr/>
          <p:nvPr/>
        </p:nvPicPr>
        <p:blipFill>
          <a:blip r:embed="rId1"/>
          <a:stretch/>
        </p:blipFill>
        <p:spPr>
          <a:xfrm>
            <a:off x="61920" y="1192680"/>
            <a:ext cx="9010080" cy="506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Сверхбольшие интегральные схемы</a:t>
            </a:r>
            <a:endParaRPr/>
          </a:p>
        </p:txBody>
      </p:sp>
      <p:pic>
        <p:nvPicPr>
          <p:cNvPr id="344" name="Объект 3" descr=""/>
          <p:cNvPicPr/>
          <p:nvPr/>
        </p:nvPicPr>
        <p:blipFill>
          <a:blip r:embed="rId1"/>
          <a:stretch/>
        </p:blipFill>
        <p:spPr>
          <a:xfrm>
            <a:off x="2112120" y="1276920"/>
            <a:ext cx="4438440" cy="548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Классификация интегральных схем</a:t>
            </a:r>
            <a:endParaRPr/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412200" y="763920"/>
            <a:ext cx="8442360" cy="211464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432000" y="2987280"/>
            <a:ext cx="2590560" cy="381636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4700520" y="2880000"/>
            <a:ext cx="3794040" cy="387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"/>
          <p:cNvSpPr/>
          <p:nvPr/>
        </p:nvSpPr>
        <p:spPr>
          <a:xfrm>
            <a:off x="-394560" y="-178560"/>
            <a:ext cx="7450560" cy="745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TextShape 3"/>
          <p:cNvSpPr txBox="1"/>
          <p:nvPr/>
        </p:nvSpPr>
        <p:spPr>
          <a:xfrm>
            <a:off x="1440000" y="6120000"/>
            <a:ext cx="4464000" cy="45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Человеческий волос 100 мкм = 1E-4 м</a:t>
            </a:r>
            <a:endParaRPr/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"/>
          <p:cNvSpPr/>
          <p:nvPr/>
        </p:nvSpPr>
        <p:spPr>
          <a:xfrm>
            <a:off x="-394560" y="-178560"/>
            <a:ext cx="7450560" cy="745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TextShape 3"/>
          <p:cNvSpPr txBox="1"/>
          <p:nvPr/>
        </p:nvSpPr>
        <p:spPr>
          <a:xfrm>
            <a:off x="1440000" y="6120000"/>
            <a:ext cx="4464000" cy="45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Человеческий волос 100 мкм = 1E-4 м</a:t>
            </a:r>
            <a:endParaRPr/>
          </a:p>
        </p:txBody>
      </p:sp>
      <p:sp>
        <p:nvSpPr>
          <p:cNvPr id="355" name="CustomShape 4"/>
          <p:cNvSpPr/>
          <p:nvPr/>
        </p:nvSpPr>
        <p:spPr>
          <a:xfrm>
            <a:off x="1224000" y="864000"/>
            <a:ext cx="2160000" cy="21600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TextShape 5"/>
          <p:cNvSpPr txBox="1"/>
          <p:nvPr/>
        </p:nvSpPr>
        <p:spPr>
          <a:xfrm>
            <a:off x="3384000" y="176400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1971 г.</a:t>
            </a:r>
            <a:endParaRPr/>
          </a:p>
          <a:p>
            <a:r>
              <a:rPr lang="ru-RU">
                <a:latin typeface="Arial"/>
              </a:rPr>
              <a:t>Intel 4004 транзистор (10 мкм)</a:t>
            </a: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"/>
          <p:cNvSpPr/>
          <p:nvPr/>
        </p:nvSpPr>
        <p:spPr>
          <a:xfrm>
            <a:off x="-394560" y="-178560"/>
            <a:ext cx="7450560" cy="745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Shape 3"/>
          <p:cNvSpPr txBox="1"/>
          <p:nvPr/>
        </p:nvSpPr>
        <p:spPr>
          <a:xfrm>
            <a:off x="1440000" y="6120000"/>
            <a:ext cx="4464000" cy="45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Человеческий волос 100 мкм = 1E-4 м</a:t>
            </a:r>
            <a:endParaRPr/>
          </a:p>
        </p:txBody>
      </p:sp>
      <p:sp>
        <p:nvSpPr>
          <p:cNvPr id="360" name="CustomShape 4"/>
          <p:cNvSpPr/>
          <p:nvPr/>
        </p:nvSpPr>
        <p:spPr>
          <a:xfrm>
            <a:off x="1224000" y="864000"/>
            <a:ext cx="2160000" cy="21600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TextShape 5"/>
          <p:cNvSpPr txBox="1"/>
          <p:nvPr/>
        </p:nvSpPr>
        <p:spPr>
          <a:xfrm>
            <a:off x="3384000" y="176400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1971 г.</a:t>
            </a:r>
            <a:endParaRPr/>
          </a:p>
          <a:p>
            <a:r>
              <a:rPr lang="ru-RU">
                <a:latin typeface="Arial"/>
              </a:rPr>
              <a:t>Intel 4004 транзистор (10 мкм)</a:t>
            </a:r>
            <a:endParaRPr/>
          </a:p>
        </p:txBody>
      </p:sp>
      <p:sp>
        <p:nvSpPr>
          <p:cNvPr id="362" name="CustomShape 6"/>
          <p:cNvSpPr/>
          <p:nvPr/>
        </p:nvSpPr>
        <p:spPr>
          <a:xfrm flipH="1">
            <a:off x="2592000" y="3564000"/>
            <a:ext cx="216000" cy="2160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TextShape 7"/>
          <p:cNvSpPr txBox="1"/>
          <p:nvPr/>
        </p:nvSpPr>
        <p:spPr>
          <a:xfrm>
            <a:off x="2808000" y="338400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1990 г.</a:t>
            </a:r>
            <a:endParaRPr/>
          </a:p>
          <a:p>
            <a:r>
              <a:rPr lang="ru-RU">
                <a:latin typeface="Arial"/>
              </a:rPr>
              <a:t>Транзистор (800 нм)</a:t>
            </a:r>
            <a:endParaRPr/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2"/>
          <p:cNvSpPr/>
          <p:nvPr/>
        </p:nvSpPr>
        <p:spPr>
          <a:xfrm>
            <a:off x="-394560" y="-178560"/>
            <a:ext cx="7450560" cy="745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TextShape 3"/>
          <p:cNvSpPr txBox="1"/>
          <p:nvPr/>
        </p:nvSpPr>
        <p:spPr>
          <a:xfrm>
            <a:off x="1440000" y="6120000"/>
            <a:ext cx="4464000" cy="45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Человеческий волос 100 мкм = 1E-4 м</a:t>
            </a:r>
            <a:endParaRPr/>
          </a:p>
        </p:txBody>
      </p:sp>
      <p:sp>
        <p:nvSpPr>
          <p:cNvPr id="367" name="CustomShape 4"/>
          <p:cNvSpPr/>
          <p:nvPr/>
        </p:nvSpPr>
        <p:spPr>
          <a:xfrm>
            <a:off x="1224000" y="864000"/>
            <a:ext cx="2160000" cy="21600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TextShape 5"/>
          <p:cNvSpPr txBox="1"/>
          <p:nvPr/>
        </p:nvSpPr>
        <p:spPr>
          <a:xfrm>
            <a:off x="3384000" y="176400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1971 г.</a:t>
            </a:r>
            <a:endParaRPr/>
          </a:p>
          <a:p>
            <a:r>
              <a:rPr lang="ru-RU">
                <a:latin typeface="Arial"/>
              </a:rPr>
              <a:t>Intel 4004 транзистор (10 мкм)</a:t>
            </a:r>
            <a:endParaRPr/>
          </a:p>
        </p:txBody>
      </p:sp>
      <p:sp>
        <p:nvSpPr>
          <p:cNvPr id="369" name="CustomShape 6"/>
          <p:cNvSpPr/>
          <p:nvPr/>
        </p:nvSpPr>
        <p:spPr>
          <a:xfrm flipH="1">
            <a:off x="2592000" y="3564000"/>
            <a:ext cx="216000" cy="2160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TextShape 7"/>
          <p:cNvSpPr txBox="1"/>
          <p:nvPr/>
        </p:nvSpPr>
        <p:spPr>
          <a:xfrm>
            <a:off x="2808000" y="338400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1990 г.</a:t>
            </a:r>
            <a:endParaRPr/>
          </a:p>
          <a:p>
            <a:r>
              <a:rPr lang="ru-RU">
                <a:latin typeface="Arial"/>
              </a:rPr>
              <a:t>Транзистор (800 нм)</a:t>
            </a:r>
            <a:endParaRPr/>
          </a:p>
        </p:txBody>
      </p:sp>
      <p:sp>
        <p:nvSpPr>
          <p:cNvPr id="371" name="CustomShape 8"/>
          <p:cNvSpPr/>
          <p:nvPr/>
        </p:nvSpPr>
        <p:spPr>
          <a:xfrm flipH="1">
            <a:off x="2772000" y="4680000"/>
            <a:ext cx="36000" cy="360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TextShape 9"/>
          <p:cNvSpPr txBox="1"/>
          <p:nvPr/>
        </p:nvSpPr>
        <p:spPr>
          <a:xfrm>
            <a:off x="2880000" y="443772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2000 г.</a:t>
            </a:r>
            <a:endParaRPr/>
          </a:p>
          <a:p>
            <a:r>
              <a:rPr lang="ru-RU">
                <a:latin typeface="Arial"/>
              </a:rPr>
              <a:t>Транзистор (130 нм)</a:t>
            </a:r>
            <a:endParaRPr/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2"/>
          <p:cNvSpPr/>
          <p:nvPr/>
        </p:nvSpPr>
        <p:spPr>
          <a:xfrm>
            <a:off x="-394560" y="-178560"/>
            <a:ext cx="7450560" cy="745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TextShape 3"/>
          <p:cNvSpPr txBox="1"/>
          <p:nvPr/>
        </p:nvSpPr>
        <p:spPr>
          <a:xfrm>
            <a:off x="1440000" y="6120000"/>
            <a:ext cx="4464000" cy="45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Человеческий волос 100 мкм = 1E-4 м</a:t>
            </a:r>
            <a:endParaRPr/>
          </a:p>
        </p:txBody>
      </p:sp>
      <p:sp>
        <p:nvSpPr>
          <p:cNvPr id="376" name="CustomShape 4"/>
          <p:cNvSpPr/>
          <p:nvPr/>
        </p:nvSpPr>
        <p:spPr>
          <a:xfrm>
            <a:off x="1224000" y="864000"/>
            <a:ext cx="2160000" cy="21600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TextShape 5"/>
          <p:cNvSpPr txBox="1"/>
          <p:nvPr/>
        </p:nvSpPr>
        <p:spPr>
          <a:xfrm>
            <a:off x="3384000" y="176400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1971 г.</a:t>
            </a:r>
            <a:endParaRPr/>
          </a:p>
          <a:p>
            <a:r>
              <a:rPr lang="ru-RU">
                <a:latin typeface="Arial"/>
              </a:rPr>
              <a:t>Intel 4004 транзистор (10 мкм)</a:t>
            </a:r>
            <a:endParaRPr/>
          </a:p>
        </p:txBody>
      </p:sp>
      <p:sp>
        <p:nvSpPr>
          <p:cNvPr id="378" name="CustomShape 6"/>
          <p:cNvSpPr/>
          <p:nvPr/>
        </p:nvSpPr>
        <p:spPr>
          <a:xfrm flipH="1">
            <a:off x="2592000" y="3564000"/>
            <a:ext cx="216000" cy="2160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Shape 7"/>
          <p:cNvSpPr txBox="1"/>
          <p:nvPr/>
        </p:nvSpPr>
        <p:spPr>
          <a:xfrm>
            <a:off x="2808000" y="3384000"/>
            <a:ext cx="4464000" cy="45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1990 г. Транзистор (800 нм)</a:t>
            </a:r>
            <a:endParaRPr/>
          </a:p>
        </p:txBody>
      </p:sp>
      <p:sp>
        <p:nvSpPr>
          <p:cNvPr id="380" name="CustomShape 8"/>
          <p:cNvSpPr/>
          <p:nvPr/>
        </p:nvSpPr>
        <p:spPr>
          <a:xfrm flipH="1">
            <a:off x="2772000" y="4680000"/>
            <a:ext cx="36000" cy="360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TextShape 9"/>
          <p:cNvSpPr txBox="1"/>
          <p:nvPr/>
        </p:nvSpPr>
        <p:spPr>
          <a:xfrm>
            <a:off x="2880000" y="4437720"/>
            <a:ext cx="4464000" cy="45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2000 г. Транзистор (130 нм)</a:t>
            </a:r>
            <a:endParaRPr/>
          </a:p>
        </p:txBody>
      </p:sp>
      <p:sp>
        <p:nvSpPr>
          <p:cNvPr id="382" name="CustomShape 10"/>
          <p:cNvSpPr/>
          <p:nvPr/>
        </p:nvSpPr>
        <p:spPr>
          <a:xfrm flipH="1">
            <a:off x="2808000" y="5508000"/>
            <a:ext cx="10800" cy="1080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TextShape 11"/>
          <p:cNvSpPr txBox="1"/>
          <p:nvPr/>
        </p:nvSpPr>
        <p:spPr>
          <a:xfrm>
            <a:off x="2844000" y="508572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2010 г. Транзистор (32 нм)</a:t>
            </a:r>
            <a:endParaRPr/>
          </a:p>
          <a:p>
            <a:r>
              <a:rPr lang="ru-RU">
                <a:latin typeface="Arial"/>
              </a:rPr>
              <a:t>- да, здесь есть точечка</a:t>
            </a:r>
            <a:endParaRPr/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1804 г. Ткацкий станок Жаккарда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4896000" y="828000"/>
            <a:ext cx="3886560" cy="23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Жаккардова машина имеет ножи, крючки, иглы, рамную доску, рамные шнуры и перфорированную призму.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 помощи жаккардовой машины можно изготавливать узорчатые платьевые и декоративные жаккардовые ткани, ковры, скатерти.</a:t>
            </a:r>
            <a:endParaRPr/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98360" y="792000"/>
            <a:ext cx="4480200" cy="597456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4788000" y="3872520"/>
            <a:ext cx="4246560" cy="285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1977 г. Apple I</a:t>
            </a:r>
            <a:endParaRPr/>
          </a:p>
        </p:txBody>
      </p:sp>
      <p:sp>
        <p:nvSpPr>
          <p:cNvPr id="385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персональный компьютер от компании Apple Computer Company.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Разработал его Стив Возняк, чей друг - Стив Джобс затем занялся их продажей.</a:t>
            </a:r>
            <a:endParaRPr/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288360" y="1728000"/>
            <a:ext cx="8278560" cy="502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1980 г. Sinclair ZX80</a:t>
            </a:r>
            <a:endParaRPr/>
          </a:p>
        </p:txBody>
      </p:sp>
      <p:sp>
        <p:nvSpPr>
          <p:cNvPr id="388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Sinclair ZX 80 от компании Science of Cambridge Ltd. (позднее более известной как Sinclair Research).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1KB RAM, 4KB read-only-memory ROM.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ROM содержала Sinclair BASIC редактор для программирования и операционную систему.</a:t>
            </a:r>
            <a:endParaRPr/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1368000" y="2376000"/>
            <a:ext cx="5398920" cy="429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1981 г. IBM PC</a:t>
            </a:r>
            <a:endParaRPr/>
          </a:p>
        </p:txBody>
      </p:sp>
      <p:pic>
        <p:nvPicPr>
          <p:cNvPr id="391" name="Объект 3" descr=""/>
          <p:cNvPicPr/>
          <p:nvPr/>
        </p:nvPicPr>
        <p:blipFill>
          <a:blip r:embed="rId1"/>
          <a:stretch/>
        </p:blipFill>
        <p:spPr>
          <a:xfrm>
            <a:off x="372240" y="1564560"/>
            <a:ext cx="7186320" cy="5192640"/>
          </a:xfrm>
          <a:prstGeom prst="rect">
            <a:avLst/>
          </a:prstGeom>
          <a:ln>
            <a:noFill/>
          </a:ln>
        </p:spPr>
      </p:pic>
      <p:sp>
        <p:nvSpPr>
          <p:cNvPr id="392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массовый персональный компьютер производства фирмы IBM.</a:t>
            </a:r>
            <a:endParaRPr/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1981 г. IBM PC</a:t>
            </a:r>
            <a:endParaRPr/>
          </a:p>
        </p:txBody>
      </p:sp>
      <p:sp>
        <p:nvSpPr>
          <p:cNvPr id="394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Процессор Intel 8088 с частотой 4,77 МГц (4/3 частоты поднесущей NTSC), ёмкость ОЗУ — от 16 до 256 Кбайт. Была предусмотрена возможность установки сопроцессора Intel 8087 для ускорения вычислений с плавающей точкой. Флоппи-дисководы ёмкостью 160 Кбайт приобретались за отдельную плату в количестве 1 или 2 шт. Жёсткого диска не было.</a:t>
            </a:r>
            <a:endParaRPr/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876240" y="2283840"/>
            <a:ext cx="7186320" cy="445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1983 г. Apple Lisa и Macintosh</a:t>
            </a:r>
            <a:endParaRPr/>
          </a:p>
        </p:txBody>
      </p:sp>
      <p:sp>
        <p:nvSpPr>
          <p:cNvPr id="397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массово-продаваемый персональный компьютер с графическим интерфейсом пользователя GUI.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Lisa: RAM: 1 MB, ч/б монитор, 5MB жестки диск.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Macintosh: RAM 512 KB, без жесткого диска, 3.5'' флоппи-привод.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Приложения MacWrite, MacPaint. </a:t>
            </a:r>
            <a:endParaRPr/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2520000" y="2293200"/>
            <a:ext cx="3814920" cy="447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1992 г. IBM Simon</a:t>
            </a:r>
            <a:endParaRPr/>
          </a:p>
        </p:txBody>
      </p:sp>
      <p:sp>
        <p:nvSpPr>
          <p:cNvPr id="400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IBM Simon («Саймон») — персональное мобильное коммуникационное устройство, в котором впервые были объединены функциональности сотового телефона и карманного компьютера, что через несколько лет стало называться смартфоном. Разработано американской корпорацией IBM совместно с телекоммуникационной компанией BellSouth.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Simon стал первым сенсорным телефоном в мире.</a:t>
            </a:r>
            <a:endParaRPr/>
          </a:p>
        </p:txBody>
      </p:sp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15120" y="2814840"/>
            <a:ext cx="6211800" cy="388008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2"/>
          <a:stretch/>
        </p:blipFill>
        <p:spPr>
          <a:xfrm>
            <a:off x="6264000" y="1507680"/>
            <a:ext cx="2878920" cy="534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1996 г. Nokia Communicator series</a:t>
            </a:r>
            <a:endParaRPr/>
          </a:p>
        </p:txBody>
      </p:sp>
      <p:sp>
        <p:nvSpPr>
          <p:cNvPr id="404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QWERTY-клавиатура, достаточно большой LCD экран.</a:t>
            </a:r>
            <a:endParaRPr/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648000" y="2067480"/>
            <a:ext cx="7522920" cy="469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2003 г. Blackberry Quark</a:t>
            </a:r>
            <a:endParaRPr/>
          </a:p>
        </p:txBody>
      </p:sp>
      <p:sp>
        <p:nvSpPr>
          <p:cNvPr id="407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Первое устройство подобного рода, в котором не нужно было дополнительно подсоединять наушники и микрофон.</a:t>
            </a:r>
            <a:endParaRPr/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324000" y="1584000"/>
            <a:ext cx="8170920" cy="510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2007 г. Apple iPhone</a:t>
            </a:r>
            <a:endParaRPr/>
          </a:p>
        </p:txBody>
      </p:sp>
      <p:sp>
        <p:nvSpPr>
          <p:cNvPr id="410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Основная особенность — не нужен стилус, сенсорный экран управлялся прикосновением пальцев.</a:t>
            </a:r>
            <a:endParaRPr/>
          </a:p>
        </p:txBody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432000" y="1429200"/>
            <a:ext cx="8170920" cy="526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2008 г. HTC Dream (Google G1)</a:t>
            </a:r>
            <a:endParaRPr/>
          </a:p>
        </p:txBody>
      </p:sp>
      <p:sp>
        <p:nvSpPr>
          <p:cNvPr id="413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смартфон с Linux-основанной Android операционной системой, которая затем была приобретена для разработки компанией Google.</a:t>
            </a:r>
            <a:endParaRPr/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396000" y="1656000"/>
            <a:ext cx="8170920" cy="510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1882 г. Разностная машина Беббиджа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476000" y="1982520"/>
            <a:ext cx="6046560" cy="478116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88000" y="1152000"/>
            <a:ext cx="8422560" cy="12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Механический аппарат, изобретённый английским математиком Чарльзом Бэббиджем, предназначенный для автоматизации вычислений путём аппроксимации функций многочленами и вычисления конечных разностей.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2010 г. Samsung Galaxy S</a:t>
            </a:r>
            <a:endParaRPr/>
          </a:p>
        </p:txBody>
      </p:sp>
      <p:sp>
        <p:nvSpPr>
          <p:cNvPr id="416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Android-смартфон, первый серьезный конкурент iPhone.</a:t>
            </a:r>
            <a:endParaRPr/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468000" y="1590840"/>
            <a:ext cx="8170920" cy="510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2013 г. Apple iPhone 5s</a:t>
            </a:r>
            <a:endParaRPr/>
          </a:p>
        </p:txBody>
      </p:sp>
      <p:sp>
        <p:nvSpPr>
          <p:cNvPr id="419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Наиболее продаваемый смартфон 2013 года. Впервые добавлена функция распознавания отпечатков пальцев — в кнопке home.</a:t>
            </a:r>
            <a:endParaRPr/>
          </a:p>
        </p:txBody>
      </p:sp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396000" y="1584000"/>
            <a:ext cx="8170920" cy="510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2015 г. Samsung Galaxy S6 Edge</a:t>
            </a:r>
            <a:endParaRPr/>
          </a:p>
        </p:txBody>
      </p:sp>
      <p:sp>
        <p:nvSpPr>
          <p:cNvPr id="422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Смартфон с экраном «без границ».</a:t>
            </a:r>
            <a:endParaRPr/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504000" y="1723680"/>
            <a:ext cx="7682400" cy="410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1978 г. Intel 8086 процессор</a:t>
            </a:r>
            <a:endParaRPr/>
          </a:p>
        </p:txBody>
      </p:sp>
      <p:sp>
        <p:nvSpPr>
          <p:cNvPr id="425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16-битный 80806 стал приемником 8-битного 8080 микропроцессора.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Техпроцесс 3 микрона.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4.77 - 10 МГц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Архитектура серии процессоров получила название «x86»</a:t>
            </a:r>
            <a:endParaRPr/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2455560" y="2583000"/>
            <a:ext cx="3951720" cy="245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1982 г. Intel 286 процессор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1.5-микронный техпроцесс,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134 000 транзисторов, мог адрессовать 16 МБ оперативной памяти.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Устанавливался в IBM PC, за 6 лет было реализовано порядка 15 млн шт.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6-12.5 МГц</a:t>
            </a:r>
            <a:endParaRPr/>
          </a:p>
        </p:txBody>
      </p:sp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2592000" y="2376000"/>
            <a:ext cx="3951720" cy="285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1983 г. AMD Am286 процессор</a:t>
            </a:r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1982 году Intel дало разрешение AMD производить и продавать 8086 и 8088 процессоры. В следующем году AMD выпустило Am286 точную копию Intel 286, но с повышенной частотой. В два раза повышенной частотой: 8 -  20 МГц. Так началась борьба между Intel и AMD, продолжавшаяся почти 30 лет.</a:t>
            </a:r>
            <a:endParaRPr/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2448000" y="2670840"/>
            <a:ext cx="3332520" cy="265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1965 г. «Закон» Гордона Мура</a:t>
            </a:r>
            <a:endParaRPr/>
          </a:p>
        </p:txBody>
      </p:sp>
      <p:sp>
        <p:nvSpPr>
          <p:cNvPr id="434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Через 6 лет после изобретения интегральной схемы один из основателей Intel Гордон Мур обнаружил закономерность: появление новых моделей микросхем наблюдалось спустя примерно год после предшественников, при этом количество транзисторов в них возрастало каждый раз приблизительно вдвое.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1975 году Мур внес коррективы, согласно которым удвоение числа транзисторов будет происходить каждые два года.</a:t>
            </a:r>
            <a:endParaRPr/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2808000" y="2905560"/>
            <a:ext cx="2661120" cy="364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1985 г. Intel 386 процессор</a:t>
            </a:r>
            <a:endParaRPr/>
          </a:p>
        </p:txBody>
      </p:sp>
      <p:sp>
        <p:nvSpPr>
          <p:cNvPr id="437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32-битный процессор. Мог адрессовать 4 ГБ памяти.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16-33 МГц</a:t>
            </a:r>
            <a:endParaRPr/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2616480" y="2957040"/>
            <a:ext cx="3951720" cy="198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1989 г. Intel i486 процессор</a:t>
            </a:r>
            <a:endParaRPr/>
          </a:p>
        </p:txBody>
      </p:sp>
      <p:sp>
        <p:nvSpPr>
          <p:cNvPr id="440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Также мог адрессовать 4 ГБ памяти.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25-100 МГц</a:t>
            </a:r>
            <a:endParaRPr/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2239560" y="2581920"/>
            <a:ext cx="3951720" cy="296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1998 г. Intel Celeron процессор</a:t>
            </a:r>
            <a:endParaRPr/>
          </a:p>
        </p:txBody>
      </p:sp>
      <p:sp>
        <p:nvSpPr>
          <p:cNvPr id="443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266МГц — 3.2 ГГц</a:t>
            </a:r>
            <a:endParaRPr/>
          </a:p>
        </p:txBody>
      </p:sp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>
            <a:off x="2023560" y="2099160"/>
            <a:ext cx="3952080" cy="258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Аналитическая машина Беббиджа (концепт)</a:t>
            </a:r>
            <a:endParaRPr/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340000" y="4097880"/>
            <a:ext cx="4174560" cy="272268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288000" y="1152000"/>
            <a:ext cx="8422560" cy="29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У Бэббиджа возникла идея создания универсальной вычислительной машины, которую он назвал аналитической и которая стала прообразом современного цифрового компьютера. В единую логическую схему Бэббидж увязал арифметическое устройство (названное им «мельницей»), регистры памяти, объединённые в единое целое («склад»), и устройство ввода-вывода, реализованное с помощью перфокарт трёх типов. Перфокарты операций переключали машину между режимами сложения, вычитания, деления и умножения. Перфокарты переменных управляли передачей данных из памяти в арифметическое устройство и обратно. Числовые перфокарты могли быть использованы как для ввода данных в машину, так и для сохранения результатов вычислений, если памяти было недостаточно.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1999 г. Intel Celeron процессор</a:t>
            </a:r>
            <a:endParaRPr/>
          </a:p>
        </p:txBody>
      </p:sp>
      <p:sp>
        <p:nvSpPr>
          <p:cNvPr id="446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500МГц — 1.4 ГГц</a:t>
            </a:r>
            <a:endParaRPr/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1087560" y="2689920"/>
            <a:ext cx="5824080" cy="263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2000 г. Intel Pentium 4 процессор</a:t>
            </a:r>
            <a:endParaRPr/>
          </a:p>
        </p:txBody>
      </p:sp>
      <p:sp>
        <p:nvSpPr>
          <p:cNvPr id="449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Техпроцесс 90 нм.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1.4ГГц — 3.8 ГГц</a:t>
            </a:r>
            <a:endParaRPr/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2239560" y="2581920"/>
            <a:ext cx="3952080" cy="296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2001 г. AMD Athlon XP процессор</a:t>
            </a:r>
            <a:endParaRPr/>
          </a:p>
        </p:txBody>
      </p:sp>
      <p:sp>
        <p:nvSpPr>
          <p:cNvPr id="452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650МГц — 2.25 ГГц</a:t>
            </a:r>
            <a:endParaRPr/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792000" y="2592000"/>
            <a:ext cx="6219000" cy="236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2006 г. Intel Pentium Dual-Core</a:t>
            </a:r>
            <a:endParaRPr/>
          </a:p>
        </p:txBody>
      </p:sp>
      <p:sp>
        <p:nvSpPr>
          <p:cNvPr id="455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Основан на технологии Core и чипах Pentium. Первые версии процессоров использовались в ноутбуках. Затем появилась версия для настольных компьютеров.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1.6 ГГц - 2.8 ГГц</a:t>
            </a:r>
            <a:endParaRPr/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2383560" y="2016000"/>
            <a:ext cx="3952080" cy="391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2007 г. AMD Phenom</a:t>
            </a:r>
            <a:endParaRPr/>
          </a:p>
        </p:txBody>
      </p:sp>
      <p:sp>
        <p:nvSpPr>
          <p:cNvPr id="458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Содержал 4 ядра. Не получил широкого распространения из-за агрессивной ценовой политики Intel.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1.8 ГГц — 3.0 ГГц</a:t>
            </a:r>
            <a:endParaRPr/>
          </a:p>
        </p:txBody>
      </p:sp>
      <p:pic>
        <p:nvPicPr>
          <p:cNvPr id="459" name="" descr=""/>
          <p:cNvPicPr/>
          <p:nvPr/>
        </p:nvPicPr>
        <p:blipFill>
          <a:blip r:embed="rId1"/>
          <a:stretch/>
        </p:blipFill>
        <p:spPr>
          <a:xfrm>
            <a:off x="2527560" y="2270880"/>
            <a:ext cx="3952080" cy="305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2008 г. Intel Core i7 процессор</a:t>
            </a:r>
            <a:endParaRPr/>
          </a:p>
        </p:txBody>
      </p:sp>
      <p:sp>
        <p:nvSpPr>
          <p:cNvPr id="461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4 ядра в первом поколении процессоров.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Техпроцессс 45нм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2.66-3.2 ГГц</a:t>
            </a:r>
            <a:endParaRPr/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2160000" y="2520000"/>
            <a:ext cx="3952080" cy="309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2000-е гг. Graphic processing unit</a:t>
            </a:r>
            <a:endParaRPr/>
          </a:p>
        </p:txBody>
      </p:sp>
      <p:sp>
        <p:nvSpPr>
          <p:cNvPr id="464" name="CustomShape 2"/>
          <p:cNvSpPr/>
          <p:nvPr/>
        </p:nvSpPr>
        <p:spPr>
          <a:xfrm>
            <a:off x="216000" y="7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Отдельное устройство персонального компьютера или игровой приставки, выполняющее графический рендеринг.</a:t>
            </a:r>
            <a:endParaRPr/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972000" y="1560240"/>
            <a:ext cx="7270560" cy="513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Современный ПК</a:t>
            </a:r>
            <a:endParaRPr/>
          </a:p>
        </p:txBody>
      </p:sp>
      <p:pic>
        <p:nvPicPr>
          <p:cNvPr id="467" name="Объект 3" descr=""/>
          <p:cNvPicPr/>
          <p:nvPr/>
        </p:nvPicPr>
        <p:blipFill>
          <a:blip r:embed="rId1"/>
          <a:stretch/>
        </p:blipFill>
        <p:spPr>
          <a:xfrm>
            <a:off x="1751760" y="695160"/>
            <a:ext cx="5630400" cy="606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1008000" y="1008000"/>
            <a:ext cx="6772320" cy="5078880"/>
          </a:xfrm>
          <a:prstGeom prst="rect">
            <a:avLst/>
          </a:prstGeom>
          <a:ln>
            <a:noFill/>
          </a:ln>
        </p:spPr>
      </p:pic>
      <p:sp>
        <p:nvSpPr>
          <p:cNvPr id="469" name="CustomShape 1"/>
          <p:cNvSpPr/>
          <p:nvPr/>
        </p:nvSpPr>
        <p:spPr>
          <a:xfrm>
            <a:off x="521280" y="16920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??? г. Квантовый компьютер</a:t>
            </a:r>
            <a:endParaRPr/>
          </a:p>
        </p:txBody>
      </p:sp>
      <p:sp>
        <p:nvSpPr>
          <p:cNvPr id="470" name="CustomShape 2"/>
          <p:cNvSpPr/>
          <p:nvPr/>
        </p:nvSpPr>
        <p:spPr>
          <a:xfrm>
            <a:off x="756000" y="6192000"/>
            <a:ext cx="848484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Кафедра суперкомпьютеров и квантовой информатики (СКИ) МГУ</a:t>
            </a:r>
            <a:endParaRPr/>
          </a:p>
        </p:txBody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09480" y="0"/>
            <a:ext cx="74692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Первая программа</a:t>
            </a:r>
            <a:endParaRPr/>
          </a:p>
        </p:txBody>
      </p:sp>
      <p:sp>
        <p:nvSpPr>
          <p:cNvPr id="174" name="CustomShape 2"/>
          <p:cNvSpPr/>
          <p:nvPr/>
        </p:nvSpPr>
        <p:spPr>
          <a:xfrm>
            <a:off x="3816000" y="792000"/>
            <a:ext cx="5182560" cy="59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1842 году Чарльз Бэббидж был приглашен в Туринский университет провести семинар о своей аналитической машине. Луиджи Менабреа, юный итальянский инженер записал лекцию на французском, и впоследствии она была опубликована в Общественной библиотеке Женевы. Друг Бэббиджа, изобретатель Чарльз Уитстон, попросил графиню Лавлейс перевести записи Менабреа на английский. Леди Лавлейс потратила больше года на эту работу, после чего труды были опубликованы.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одном из своих комментариев Ада описывает алгоритм вычисления чисел Бернулли на аналитической машине. Было признано, что это первая программа, специально реализованная для воспроизведения на компьютере, и по этой причине Ада Лавлейс считается первым программистом, несмотря на то, что машина Бэббиджа так и не была сконструирована при жизни Ады.</a:t>
            </a:r>
            <a:endParaRPr/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12680" y="1224000"/>
            <a:ext cx="3413880" cy="541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